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69" r:id="rId14"/>
    <p:sldId id="268" r:id="rId15"/>
    <p:sldId id="267" r:id="rId16"/>
    <p:sldId id="270" r:id="rId17"/>
    <p:sldId id="272" r:id="rId18"/>
    <p:sldId id="274" r:id="rId19"/>
    <p:sldId id="273" r:id="rId20"/>
    <p:sldId id="275" r:id="rId21"/>
    <p:sldId id="277" r:id="rId22"/>
    <p:sldId id="276" r:id="rId23"/>
    <p:sldId id="286" r:id="rId24"/>
    <p:sldId id="278" r:id="rId25"/>
    <p:sldId id="280" r:id="rId26"/>
    <p:sldId id="281" r:id="rId27"/>
    <p:sldId id="290" r:id="rId28"/>
    <p:sldId id="279" r:id="rId29"/>
    <p:sldId id="282" r:id="rId30"/>
    <p:sldId id="287" r:id="rId31"/>
    <p:sldId id="284" r:id="rId32"/>
    <p:sldId id="283" r:id="rId33"/>
    <p:sldId id="285" r:id="rId34"/>
    <p:sldId id="289" r:id="rId35"/>
    <p:sldId id="288" r:id="rId3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CB46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22E8-57D3-4430-B992-DDCEA9058585}" type="datetimeFigureOut">
              <a:rPr kumimoji="1" lang="ja-JP" altLang="en-US" smtClean="0"/>
              <a:t>2024/3/14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6A5B-0583-48EE-8B02-DBB3C48B0A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7449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22E8-57D3-4430-B992-DDCEA9058585}" type="datetimeFigureOut">
              <a:rPr kumimoji="1" lang="ja-JP" altLang="en-US" smtClean="0"/>
              <a:t>2024/3/14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6A5B-0583-48EE-8B02-DBB3C48B0A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0064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22E8-57D3-4430-B992-DDCEA9058585}" type="datetimeFigureOut">
              <a:rPr kumimoji="1" lang="ja-JP" altLang="en-US" smtClean="0"/>
              <a:t>2024/3/14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6A5B-0583-48EE-8B02-DBB3C48B0A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4398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22E8-57D3-4430-B992-DDCEA9058585}" type="datetimeFigureOut">
              <a:rPr kumimoji="1" lang="ja-JP" altLang="en-US" smtClean="0"/>
              <a:t>2024/3/14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6A5B-0583-48EE-8B02-DBB3C48B0A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052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22E8-57D3-4430-B992-DDCEA9058585}" type="datetimeFigureOut">
              <a:rPr kumimoji="1" lang="ja-JP" altLang="en-US" smtClean="0"/>
              <a:t>2024/3/14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6A5B-0583-48EE-8B02-DBB3C48B0A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2808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22E8-57D3-4430-B992-DDCEA9058585}" type="datetimeFigureOut">
              <a:rPr kumimoji="1" lang="ja-JP" altLang="en-US" smtClean="0"/>
              <a:t>2024/3/14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6A5B-0583-48EE-8B02-DBB3C48B0A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283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22E8-57D3-4430-B992-DDCEA9058585}" type="datetimeFigureOut">
              <a:rPr kumimoji="1" lang="ja-JP" altLang="en-US" smtClean="0"/>
              <a:t>2024/3/14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6A5B-0583-48EE-8B02-DBB3C48B0A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4710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22E8-57D3-4430-B992-DDCEA9058585}" type="datetimeFigureOut">
              <a:rPr kumimoji="1" lang="ja-JP" altLang="en-US" smtClean="0"/>
              <a:t>2024/3/14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6A5B-0583-48EE-8B02-DBB3C48B0A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3126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22E8-57D3-4430-B992-DDCEA9058585}" type="datetimeFigureOut">
              <a:rPr kumimoji="1" lang="ja-JP" altLang="en-US" smtClean="0"/>
              <a:t>2024/3/14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6A5B-0583-48EE-8B02-DBB3C48B0A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0114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22E8-57D3-4430-B992-DDCEA9058585}" type="datetimeFigureOut">
              <a:rPr kumimoji="1" lang="ja-JP" altLang="en-US" smtClean="0"/>
              <a:t>2024/3/14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6A5B-0583-48EE-8B02-DBB3C48B0A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8229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22E8-57D3-4430-B992-DDCEA9058585}" type="datetimeFigureOut">
              <a:rPr kumimoji="1" lang="ja-JP" altLang="en-US" smtClean="0"/>
              <a:t>2024/3/14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6A5B-0583-48EE-8B02-DBB3C48B0A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24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222E8-57D3-4430-B992-DDCEA9058585}" type="datetimeFigureOut">
              <a:rPr kumimoji="1" lang="ja-JP" altLang="en-US" smtClean="0"/>
              <a:t>2024/3/14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56A5B-0583-48EE-8B02-DBB3C48B0A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024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sakai-rc.jp/member/tw2311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sakai-rc.jp/member/gttw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rotarytcse.org.tw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b="1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本年度の台中東南扶輪社</a:t>
            </a:r>
            <a:r>
              <a:rPr kumimoji="1" lang="en-US" altLang="ja-JP" b="1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kumimoji="1" lang="en-US" altLang="ja-JP" b="1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b="1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との交流について</a:t>
            </a:r>
            <a:endParaRPr kumimoji="1" lang="ja-JP" altLang="en-US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kumimoji="1" lang="en-US" altLang="ja-JP" sz="32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32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en-US" altLang="ja-JP" sz="32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023-24</a:t>
            </a:r>
            <a:r>
              <a:rPr kumimoji="1" lang="ja-JP" altLang="en-US" sz="32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 国際奉仕委員長 奥中泰征</a:t>
            </a:r>
            <a:endParaRPr kumimoji="1" lang="en-US" altLang="ja-JP" sz="32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32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lang="ja-JP" altLang="en-US" sz="32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32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32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32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14</a:t>
            </a:r>
            <a:r>
              <a:rPr lang="ja-JP" altLang="en-US" sz="32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 国際奉仕</a:t>
            </a:r>
            <a:r>
              <a:rPr lang="ja-JP" altLang="en-US" sz="32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フォーラム</a:t>
            </a:r>
            <a:endParaRPr kumimoji="1" lang="ja-JP" altLang="en-US" sz="3200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055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633047" y="0"/>
            <a:ext cx="10788162" cy="14067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 台中東南扶輪社との交流</a:t>
            </a:r>
            <a:r>
              <a:rPr lang="en-US" altLang="ja-JP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</a:t>
            </a:r>
            <a:r>
              <a:rPr lang="ja-JP" altLang="en-US" sz="3600" dirty="0" smtClean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交換留学生受入れ</a:t>
            </a:r>
            <a:endParaRPr lang="ja-JP" altLang="en-US" sz="4400" dirty="0">
              <a:solidFill>
                <a:schemeClr val="accent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サブタイトル 2"/>
          <p:cNvSpPr>
            <a:spLocks noGrp="1"/>
          </p:cNvSpPr>
          <p:nvPr>
            <p:ph type="subTitle" idx="1"/>
          </p:nvPr>
        </p:nvSpPr>
        <p:spPr>
          <a:xfrm>
            <a:off x="1125416" y="1828800"/>
            <a:ext cx="10199076" cy="4334608"/>
          </a:xfrm>
        </p:spPr>
        <p:txBody>
          <a:bodyPr>
            <a:noAutofit/>
          </a:bodyPr>
          <a:lstStyle/>
          <a:p>
            <a:pPr marL="571500" indent="-571500" algn="l">
              <a:lnSpc>
                <a:spcPct val="100000"/>
              </a:lnSpc>
              <a:buFontTx/>
              <a:buChar char="-"/>
            </a:pPr>
            <a:r>
              <a:rPr lang="en-US" altLang="ja-JP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月の夏休み</a:t>
            </a:r>
            <a:r>
              <a:rPr lang="ja-JP" altLang="en-US" sz="36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期間中に移動含めて</a:t>
            </a:r>
            <a:r>
              <a:rPr lang="en-US" altLang="ja-JP" sz="36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日間受入</a:t>
            </a:r>
            <a:endParaRPr kumimoji="1" lang="en-US" altLang="ja-JP" sz="36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571500" indent="-571500" algn="l">
              <a:lnSpc>
                <a:spcPct val="100000"/>
              </a:lnSpc>
              <a:buFontTx/>
              <a:buChar char="-"/>
            </a:pPr>
            <a:r>
              <a:rPr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国際奉仕委員会、青少年交換が主担当</a:t>
            </a:r>
            <a:endParaRPr lang="en-US" altLang="ja-JP" sz="36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571500" indent="-571500" algn="l">
              <a:lnSpc>
                <a:spcPct val="100000"/>
              </a:lnSpc>
              <a:buFontTx/>
              <a:buChar char="-"/>
            </a:pPr>
            <a:r>
              <a:rPr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ホスト</a:t>
            </a:r>
            <a:r>
              <a:rPr lang="ja-JP" altLang="en-US" sz="36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ファミリ</a:t>
            </a:r>
            <a:r>
              <a:rPr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ーを募集、滞在先は</a:t>
            </a:r>
            <a:r>
              <a:rPr lang="en-US" altLang="ja-JP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か所程度</a:t>
            </a:r>
            <a:endParaRPr lang="en-US" altLang="ja-JP" sz="36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571500" indent="-571500" algn="l">
              <a:lnSpc>
                <a:spcPct val="100000"/>
              </a:lnSpc>
              <a:buFontTx/>
              <a:buChar char="-"/>
            </a:pPr>
            <a:r>
              <a:rPr lang="ja-JP" altLang="en-US" sz="36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会員</a:t>
            </a:r>
            <a:r>
              <a:rPr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</a:t>
            </a:r>
            <a:r>
              <a:rPr lang="ja-JP" altLang="en-US" sz="36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分担</a:t>
            </a:r>
            <a:r>
              <a:rPr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して観光、見学、体験等</a:t>
            </a:r>
            <a:endParaRPr lang="en-US" altLang="ja-JP" sz="36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571500" indent="-571500" algn="l">
              <a:lnSpc>
                <a:spcPct val="100000"/>
              </a:lnSpc>
              <a:buFontTx/>
              <a:buChar char="-"/>
            </a:pPr>
            <a:r>
              <a:rPr lang="ja-JP" altLang="en-US" sz="36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滞在中</a:t>
            </a:r>
            <a:r>
              <a:rPr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に例会出席</a:t>
            </a:r>
            <a:endParaRPr lang="en-US" altLang="ja-JP" sz="36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571500" indent="-571500" algn="l">
              <a:lnSpc>
                <a:spcPct val="100000"/>
              </a:lnSpc>
              <a:buFontTx/>
              <a:buChar char="-"/>
            </a:pPr>
            <a:r>
              <a:rPr lang="ja-JP" altLang="en-US" sz="36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アクト</a:t>
            </a:r>
            <a:r>
              <a:rPr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との交流</a:t>
            </a:r>
            <a:endParaRPr lang="en-US" altLang="ja-JP" sz="36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381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76" y="175846"/>
            <a:ext cx="11242989" cy="668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9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095" y="-1396397"/>
            <a:ext cx="12876190" cy="965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2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30" y="0"/>
            <a:ext cx="11627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3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2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5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5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3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ctrTitle"/>
          </p:nvPr>
        </p:nvSpPr>
        <p:spPr>
          <a:xfrm>
            <a:off x="633047" y="0"/>
            <a:ext cx="10788162" cy="1406769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 台中東南扶輪社との交流</a:t>
            </a:r>
            <a:r>
              <a:rPr kumimoji="1" lang="en-US" altLang="ja-JP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kumimoji="1" lang="en-US" altLang="ja-JP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44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lang="ja-JP" altLang="en-US" sz="3600" dirty="0" smtClean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相互訪問</a:t>
            </a:r>
            <a:endParaRPr kumimoji="1" lang="ja-JP" altLang="en-US" sz="4400" dirty="0">
              <a:solidFill>
                <a:schemeClr val="accent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サブタイトル 2"/>
          <p:cNvSpPr>
            <a:spLocks noGrp="1"/>
          </p:cNvSpPr>
          <p:nvPr>
            <p:ph type="subTitle" idx="1"/>
          </p:nvPr>
        </p:nvSpPr>
        <p:spPr>
          <a:xfrm>
            <a:off x="927590" y="1732083"/>
            <a:ext cx="10199076" cy="4308231"/>
          </a:xfrm>
        </p:spPr>
        <p:txBody>
          <a:bodyPr>
            <a:noAutofit/>
          </a:bodyPr>
          <a:lstStyle/>
          <a:p>
            <a:pPr marL="571500" indent="-571500" algn="l">
              <a:lnSpc>
                <a:spcPct val="150000"/>
              </a:lnSpc>
              <a:buFontTx/>
              <a:buChar char="-"/>
            </a:pP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2018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神山年度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台中東南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周年式典に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名訪問</a:t>
            </a:r>
            <a:endParaRPr lang="en-US" altLang="ja-JP" sz="28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571500" indent="-571500" algn="l">
              <a:lnSpc>
                <a:spcPct val="150000"/>
              </a:lnSpc>
              <a:buFontTx/>
              <a:buChar char="-"/>
            </a:pP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2021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東野年度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堺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70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周年式典は中止</a:t>
            </a:r>
            <a:endParaRPr lang="en-US" altLang="ja-JP" sz="28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571500" indent="-571500" algn="l">
              <a:lnSpc>
                <a:spcPct val="150000"/>
              </a:lnSpc>
              <a:buFontTx/>
              <a:buChar char="-"/>
            </a:pPr>
            <a:r>
              <a:rPr kumimoji="1"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2023</a:t>
            </a:r>
            <a:r>
              <a:rPr kumimoji="1"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kumimoji="1"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kumimoji="1"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kumimoji="1"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林年度</a:t>
            </a:r>
            <a:r>
              <a:rPr kumimoji="1"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台中東南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55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周年に向けて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名例会来訪</a:t>
            </a:r>
            <a:endParaRPr kumimoji="1" lang="en-US" altLang="ja-JP" sz="28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571500" indent="-571500" algn="l">
              <a:lnSpc>
                <a:spcPct val="150000"/>
              </a:lnSpc>
              <a:buFontTx/>
              <a:buChar char="-"/>
            </a:pP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2023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福井年度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台中東南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55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周年式典に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名訪問</a:t>
            </a:r>
            <a:endParaRPr lang="en-US" altLang="ja-JP" sz="28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571500" indent="-571500" algn="l">
              <a:lnSpc>
                <a:spcPct val="150000"/>
              </a:lnSpc>
              <a:buFontTx/>
              <a:buChar char="-"/>
            </a:pPr>
            <a:r>
              <a:rPr kumimoji="1"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kumimoji="1"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kumimoji="1"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kumimoji="1"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kumimoji="1"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福井年度</a:t>
            </a:r>
            <a:r>
              <a:rPr kumimoji="1"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)RID3461</a:t>
            </a:r>
            <a:r>
              <a:rPr kumimoji="1"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地区大会に</a:t>
            </a:r>
            <a:r>
              <a:rPr kumimoji="1"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14</a:t>
            </a:r>
            <a:r>
              <a:rPr kumimoji="1"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  <a:r>
              <a:rPr kumimoji="1"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+2</a:t>
            </a:r>
            <a:r>
              <a:rPr kumimoji="1"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名訪問</a:t>
            </a:r>
            <a:endParaRPr kumimoji="1" lang="en-US" altLang="ja-JP" sz="28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56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ctrTitle"/>
          </p:nvPr>
        </p:nvSpPr>
        <p:spPr>
          <a:xfrm>
            <a:off x="633047" y="0"/>
            <a:ext cx="10788162" cy="1406769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 台中東南扶輪社との交流</a:t>
            </a:r>
            <a:r>
              <a:rPr kumimoji="1" lang="en-US" altLang="ja-JP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kumimoji="1" lang="en-US" altLang="ja-JP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44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lang="ja-JP" altLang="en-US" sz="3600" dirty="0" smtClean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相互訪問</a:t>
            </a:r>
            <a:r>
              <a:rPr lang="en-US" altLang="ja-JP" sz="3600" dirty="0" smtClean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3600" dirty="0" smtClean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今年度</a:t>
            </a:r>
            <a:r>
              <a:rPr lang="en-US" altLang="ja-JP" sz="3600" dirty="0" smtClean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sz="4400" dirty="0">
              <a:solidFill>
                <a:schemeClr val="accent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サブタイトル 2"/>
          <p:cNvSpPr>
            <a:spLocks noGrp="1"/>
          </p:cNvSpPr>
          <p:nvPr>
            <p:ph type="subTitle" idx="1"/>
          </p:nvPr>
        </p:nvSpPr>
        <p:spPr>
          <a:xfrm>
            <a:off x="927590" y="1274882"/>
            <a:ext cx="10199076" cy="1406771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ja-JP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2023</a:t>
            </a:r>
            <a:r>
              <a:rPr lang="ja-JP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福井年度</a:t>
            </a:r>
            <a:r>
              <a:rPr lang="en-US" altLang="ja-JP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台中東南</a:t>
            </a:r>
            <a:r>
              <a:rPr lang="en-US" altLang="ja-JP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55</a:t>
            </a:r>
            <a:r>
              <a:rPr lang="ja-JP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周年式典に</a:t>
            </a:r>
            <a:r>
              <a:rPr lang="en-US" altLang="ja-JP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lang="ja-JP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名訪問</a:t>
            </a:r>
            <a:endParaRPr kumimoji="1" lang="en-US" altLang="ja-JP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lnSpc>
                <a:spcPct val="150000"/>
              </a:lnSpc>
            </a:pPr>
            <a:r>
              <a:rPr kumimoji="1" lang="ja-JP" altLang="en-US" sz="1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台湾訪問報告ページ</a:t>
            </a:r>
            <a:r>
              <a:rPr kumimoji="1" lang="en-US" altLang="ja-JP" sz="1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(2023/11)</a:t>
            </a:r>
            <a:r>
              <a:rPr kumimoji="1" lang="ja-JP" altLang="en-US" sz="1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 </a:t>
            </a:r>
            <a:r>
              <a:rPr lang="en-US" altLang="ja-JP" sz="1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2"/>
              </a:rPr>
              <a:t>https</a:t>
            </a:r>
            <a:r>
              <a:rPr lang="en-US" altLang="ja-JP" sz="18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2"/>
              </a:rPr>
              <a:t>://</a:t>
            </a:r>
            <a:r>
              <a:rPr lang="en-US" altLang="ja-JP" sz="1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2"/>
              </a:rPr>
              <a:t>www.sakai-rc.jp/member/tw2311.html</a:t>
            </a:r>
            <a:endParaRPr lang="en-US" altLang="ja-JP" sz="18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625" y="2479431"/>
            <a:ext cx="7372299" cy="3730869"/>
          </a:xfrm>
          <a:prstGeom prst="rect">
            <a:avLst/>
          </a:prstGeom>
        </p:spPr>
      </p:pic>
      <p:sp>
        <p:nvSpPr>
          <p:cNvPr id="6" name="右矢印 5"/>
          <p:cNvSpPr/>
          <p:nvPr/>
        </p:nvSpPr>
        <p:spPr>
          <a:xfrm flipH="1">
            <a:off x="11227777" y="4633549"/>
            <a:ext cx="518746" cy="228600"/>
          </a:xfrm>
          <a:prstGeom prst="rightArrow">
            <a:avLst>
              <a:gd name="adj1" fmla="val 50000"/>
              <a:gd name="adj2" fmla="val 13399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121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ctrTitle"/>
          </p:nvPr>
        </p:nvSpPr>
        <p:spPr>
          <a:xfrm>
            <a:off x="633047" y="0"/>
            <a:ext cx="10788162" cy="1075714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 最初に・・・</a:t>
            </a:r>
            <a:endParaRPr kumimoji="1" lang="ja-JP" altLang="en-US" sz="4400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サブタイトル 2"/>
          <p:cNvSpPr>
            <a:spLocks noGrp="1"/>
          </p:cNvSpPr>
          <p:nvPr>
            <p:ph type="subTitle" idx="1"/>
          </p:nvPr>
        </p:nvSpPr>
        <p:spPr>
          <a:xfrm>
            <a:off x="1063868" y="1254488"/>
            <a:ext cx="10357339" cy="4741862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50000"/>
              </a:lnSpc>
              <a:buFontTx/>
              <a:buChar char="-"/>
            </a:pPr>
            <a:r>
              <a:rPr kumimoji="1" lang="ja-JP" altLang="en-US" sz="32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フォーラムの形式から少し外れています</a:t>
            </a:r>
            <a:endParaRPr kumimoji="1" lang="en-US" altLang="ja-JP" sz="32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lnSpc>
                <a:spcPct val="150000"/>
              </a:lnSpc>
            </a:pPr>
            <a:r>
              <a:rPr lang="en-US" altLang="ja-JP" sz="32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(</a:t>
            </a:r>
            <a:r>
              <a:rPr lang="ja-JP" altLang="en-US" sz="32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本来はテーマ設定、講演、ディスカッション、発表</a:t>
            </a:r>
            <a:r>
              <a:rPr lang="en-US" altLang="ja-JP" sz="32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</a:p>
          <a:p>
            <a:pPr marL="457200" indent="-457200" algn="l">
              <a:lnSpc>
                <a:spcPct val="150000"/>
              </a:lnSpc>
              <a:buFontTx/>
              <a:buChar char="-"/>
            </a:pPr>
            <a:r>
              <a:rPr kumimoji="1" lang="ja-JP" altLang="en-US" sz="32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コロナ禍のブランクを埋めるべく</a:t>
            </a:r>
            <a:r>
              <a:rPr kumimoji="1" lang="ja-JP" altLang="en-US" sz="32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、認識の</a:t>
            </a:r>
            <a:r>
              <a:rPr lang="ja-JP" altLang="en-US" sz="32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共有</a:t>
            </a:r>
            <a:r>
              <a:rPr kumimoji="1" lang="ja-JP" altLang="en-US" sz="32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</a:t>
            </a:r>
            <a:r>
              <a:rPr kumimoji="1" lang="ja-JP" altLang="en-US" sz="32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引継ぎ</a:t>
            </a:r>
            <a:endParaRPr kumimoji="1" lang="en-US" altLang="ja-JP" sz="32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57200" indent="-457200" algn="l">
              <a:lnSpc>
                <a:spcPct val="150000"/>
              </a:lnSpc>
              <a:buFontTx/>
              <a:buChar char="-"/>
            </a:pPr>
            <a:r>
              <a:rPr lang="ja-JP" altLang="en-US" sz="32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現在進行している真</a:t>
            </a:r>
            <a:r>
              <a:rPr lang="ja-JP" altLang="en-US" sz="3200" dirty="0" err="1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っ</a:t>
            </a:r>
            <a:r>
              <a:rPr lang="ja-JP" altLang="en-US" sz="32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只中</a:t>
            </a:r>
            <a:endParaRPr lang="en-US" altLang="ja-JP" sz="32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57200" indent="-457200" algn="l">
              <a:lnSpc>
                <a:spcPct val="150000"/>
              </a:lnSpc>
              <a:buFontTx/>
              <a:buChar char="-"/>
            </a:pPr>
            <a:r>
              <a:rPr kumimoji="1" lang="ja-JP" altLang="en-US" sz="32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最後に奥中の考える最近の国際情勢を少しだけ</a:t>
            </a:r>
            <a:endParaRPr kumimoji="1" lang="en-US" altLang="ja-JP" sz="32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147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ctrTitle"/>
          </p:nvPr>
        </p:nvSpPr>
        <p:spPr>
          <a:xfrm>
            <a:off x="633047" y="0"/>
            <a:ext cx="10788162" cy="1406769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 台中東南扶輪社との交流</a:t>
            </a:r>
            <a:r>
              <a:rPr kumimoji="1" lang="en-US" altLang="ja-JP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kumimoji="1" lang="en-US" altLang="ja-JP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44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lang="ja-JP" altLang="en-US" sz="3600" dirty="0" smtClean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相互訪問</a:t>
            </a:r>
            <a:r>
              <a:rPr lang="en-US" altLang="ja-JP" sz="3600" dirty="0" smtClean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3600" dirty="0" smtClean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今年度</a:t>
            </a:r>
            <a:r>
              <a:rPr lang="en-US" altLang="ja-JP" sz="3600" dirty="0" smtClean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sz="4400" dirty="0">
              <a:solidFill>
                <a:schemeClr val="accent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サブタイトル 2"/>
          <p:cNvSpPr>
            <a:spLocks noGrp="1"/>
          </p:cNvSpPr>
          <p:nvPr>
            <p:ph type="subTitle" idx="1"/>
          </p:nvPr>
        </p:nvSpPr>
        <p:spPr>
          <a:xfrm>
            <a:off x="927590" y="1274882"/>
            <a:ext cx="10199076" cy="1406771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ja-JP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lang="ja-JP" alt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福井年度</a:t>
            </a:r>
            <a:r>
              <a:rPr lang="en-US" altLang="ja-JP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)RID3461</a:t>
            </a:r>
            <a:r>
              <a:rPr lang="ja-JP" alt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地区大会に</a:t>
            </a:r>
            <a:r>
              <a:rPr lang="en-US" altLang="ja-JP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14</a:t>
            </a:r>
            <a:r>
              <a:rPr lang="ja-JP" alt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  <a:r>
              <a:rPr lang="en-US" altLang="ja-JP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+2</a:t>
            </a:r>
            <a:r>
              <a:rPr lang="ja-JP" alt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名訪問</a:t>
            </a:r>
            <a:endParaRPr kumimoji="1" lang="en-US" altLang="ja-JP" sz="28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lnSpc>
                <a:spcPct val="150000"/>
              </a:lnSpc>
            </a:pPr>
            <a:r>
              <a:rPr kumimoji="1" lang="en-US" altLang="ja-JP" sz="1800" dirty="0" err="1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GoTo</a:t>
            </a:r>
            <a:r>
              <a:rPr kumimoji="1" lang="ja-JP" altLang="en-US" sz="1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台湾</a:t>
            </a:r>
            <a:r>
              <a:rPr kumimoji="1" lang="en-US" altLang="ja-JP" sz="1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2023</a:t>
            </a:r>
            <a:r>
              <a:rPr kumimoji="1" lang="ja-JP" altLang="en-US" sz="1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lang="en-US" altLang="ja-JP" sz="18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8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2"/>
              </a:rPr>
              <a:t>https://</a:t>
            </a:r>
            <a:r>
              <a:rPr lang="en-US" altLang="ja-JP" sz="1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2"/>
              </a:rPr>
              <a:t>sakai-rc.jp/member/gttw.html</a:t>
            </a:r>
            <a:endParaRPr lang="en-US" altLang="ja-JP" sz="18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lnSpc>
                <a:spcPct val="150000"/>
              </a:lnSpc>
            </a:pPr>
            <a:endParaRPr lang="en-US" altLang="ja-JP" sz="18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625" y="2479431"/>
            <a:ext cx="7372299" cy="3730869"/>
          </a:xfrm>
          <a:prstGeom prst="rect">
            <a:avLst/>
          </a:prstGeom>
        </p:spPr>
      </p:pic>
      <p:sp>
        <p:nvSpPr>
          <p:cNvPr id="6" name="右矢印 5"/>
          <p:cNvSpPr/>
          <p:nvPr/>
        </p:nvSpPr>
        <p:spPr>
          <a:xfrm flipH="1">
            <a:off x="11161836" y="4344865"/>
            <a:ext cx="518746" cy="228600"/>
          </a:xfrm>
          <a:prstGeom prst="rightArrow">
            <a:avLst>
              <a:gd name="adj1" fmla="val 50000"/>
              <a:gd name="adj2" fmla="val 13399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604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ctrTitle"/>
          </p:nvPr>
        </p:nvSpPr>
        <p:spPr>
          <a:xfrm>
            <a:off x="633047" y="0"/>
            <a:ext cx="10788162" cy="1406769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 台中東南扶輪社との交流</a:t>
            </a:r>
            <a:r>
              <a:rPr kumimoji="1" lang="en-US" altLang="ja-JP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kumimoji="1" lang="en-US" altLang="ja-JP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44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lang="ja-JP" altLang="en-US" sz="3600" dirty="0" smtClean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相互訪問</a:t>
            </a:r>
            <a:r>
              <a:rPr lang="en-US" altLang="ja-JP" sz="3600" dirty="0" smtClean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3600" dirty="0" smtClean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今年度</a:t>
            </a:r>
            <a:r>
              <a:rPr lang="en-US" altLang="ja-JP" sz="3600" dirty="0" smtClean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sz="4400" dirty="0">
              <a:solidFill>
                <a:schemeClr val="accent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サブタイトル 2"/>
          <p:cNvSpPr>
            <a:spLocks noGrp="1"/>
          </p:cNvSpPr>
          <p:nvPr>
            <p:ph type="subTitle" idx="1"/>
          </p:nvPr>
        </p:nvSpPr>
        <p:spPr>
          <a:xfrm>
            <a:off x="927590" y="1274882"/>
            <a:ext cx="10199076" cy="756141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ja-JP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lang="ja-JP" alt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福井年度</a:t>
            </a:r>
            <a:r>
              <a:rPr lang="en-US" altLang="ja-JP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)RID3461</a:t>
            </a:r>
            <a:r>
              <a:rPr lang="ja-JP" alt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地区大会に</a:t>
            </a:r>
            <a:r>
              <a:rPr lang="en-US" altLang="ja-JP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14</a:t>
            </a:r>
            <a:r>
              <a:rPr lang="ja-JP" alt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  <a:r>
              <a:rPr lang="en-US" altLang="ja-JP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+2</a:t>
            </a:r>
            <a:r>
              <a:rPr lang="ja-JP" altLang="en-US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名訪問</a:t>
            </a:r>
            <a:endParaRPr kumimoji="1" lang="en-US" altLang="ja-JP" sz="28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927590" y="2373919"/>
            <a:ext cx="10572748" cy="399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入国から出国まで基本台中東南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RC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による手配。しかし今回は・・・</a:t>
            </a:r>
            <a:endParaRPr lang="en-US" altLang="ja-JP" sz="28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57200" indent="-457200" algn="l">
              <a:lnSpc>
                <a:spcPct val="150000"/>
              </a:lnSpc>
              <a:buFontTx/>
              <a:buChar char="-"/>
            </a:pP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国内の移動に台湾高鐵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新幹線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利用。ネットで団体チケットを手配</a:t>
            </a:r>
            <a:endParaRPr lang="en-US" altLang="ja-JP" sz="28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57200" indent="-457200" algn="l">
              <a:lnSpc>
                <a:spcPct val="150000"/>
              </a:lnSpc>
              <a:buFontTx/>
              <a:buChar char="-"/>
            </a:pPr>
            <a:r>
              <a:rPr lang="ja-JP" altLang="en-US" sz="28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台北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での</a:t>
            </a:r>
            <a:r>
              <a:rPr lang="en-US" altLang="ja-JP" sz="28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28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泊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Expedia(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航空券ホテル予約サイト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名分予約</a:t>
            </a:r>
            <a:endParaRPr lang="en-US" altLang="ja-JP" sz="28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57200" indent="-457200" algn="l">
              <a:lnSpc>
                <a:spcPct val="150000"/>
              </a:lnSpc>
              <a:buFontTx/>
              <a:buChar char="-"/>
            </a:pP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台北</a:t>
            </a:r>
            <a:r>
              <a:rPr lang="ja-JP" altLang="en-US" sz="28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観光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VELTRA(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現地ツアー予約サイト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</a:t>
            </a:r>
            <a:r>
              <a:rPr lang="en-US" altLang="ja-JP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40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人乗りバス確保</a:t>
            </a:r>
            <a:endParaRPr lang="en-US" altLang="ja-JP" sz="28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57200" indent="-457200" algn="l">
              <a:lnSpc>
                <a:spcPct val="150000"/>
              </a:lnSpc>
              <a:buFontTx/>
              <a:buChar char="-"/>
            </a:pPr>
            <a:r>
              <a:rPr lang="ja-JP" altLang="en-US" sz="28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台北</a:t>
            </a:r>
            <a:r>
              <a:rPr lang="ja-JP" altLang="en-US" sz="28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での最後の夕食会場は岡本会員のご友人を通じて予約</a:t>
            </a:r>
            <a:endParaRPr lang="en-US" altLang="ja-JP" sz="28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25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ctrTitle"/>
          </p:nvPr>
        </p:nvSpPr>
        <p:spPr>
          <a:xfrm>
            <a:off x="633047" y="0"/>
            <a:ext cx="10788162" cy="1406769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 台中東南扶輪社との交流</a:t>
            </a:r>
            <a:r>
              <a:rPr kumimoji="1" lang="en-US" altLang="ja-JP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kumimoji="1" lang="en-US" altLang="ja-JP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44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lang="ja-JP" altLang="en-US" sz="3600" dirty="0" smtClean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交換留学生受入れ</a:t>
            </a:r>
            <a:r>
              <a:rPr lang="en-US" altLang="ja-JP" sz="3600" dirty="0" smtClean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3600" dirty="0" smtClean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来年度</a:t>
            </a:r>
            <a:r>
              <a:rPr lang="en-US" altLang="ja-JP" sz="3600" dirty="0" smtClean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sz="4400" dirty="0">
              <a:solidFill>
                <a:schemeClr val="accent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サブタイトル 2"/>
          <p:cNvSpPr>
            <a:spLocks noGrp="1"/>
          </p:cNvSpPr>
          <p:nvPr>
            <p:ph type="subTitle" idx="1"/>
          </p:nvPr>
        </p:nvSpPr>
        <p:spPr>
          <a:xfrm>
            <a:off x="927590" y="2127736"/>
            <a:ext cx="10199076" cy="3349872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ja-JP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lang="ja-JP" altLang="en-US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lang="ja-JP" altLang="en-US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石﨑年度</a:t>
            </a:r>
            <a:r>
              <a:rPr lang="en-US" altLang="ja-JP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学生</a:t>
            </a:r>
            <a:r>
              <a:rPr lang="en-US" altLang="ja-JP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名来訪</a:t>
            </a:r>
            <a:endParaRPr lang="en-US" altLang="ja-JP" sz="28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lnSpc>
                <a:spcPct val="150000"/>
              </a:lnSpc>
            </a:pPr>
            <a:r>
              <a:rPr kumimoji="1" lang="ja-JP" altLang="en-US" sz="2800" dirty="0" smtClean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ホストファミリー、観光</a:t>
            </a:r>
            <a:r>
              <a:rPr kumimoji="1" lang="en-US" altLang="ja-JP" sz="2800" dirty="0" smtClean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 sz="2800" dirty="0" smtClean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堺、大阪、京都、奈良、博物館、美術館</a:t>
            </a:r>
            <a:r>
              <a:rPr kumimoji="1" lang="en-US" altLang="ja-JP" sz="2800" dirty="0" smtClean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kumimoji="1" lang="ja-JP" altLang="en-US" sz="2800" dirty="0" err="1" smtClean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endParaRPr kumimoji="1" lang="en-US" altLang="ja-JP" sz="2800" dirty="0" smtClean="0">
              <a:solidFill>
                <a:schemeClr val="accent5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lnSpc>
                <a:spcPct val="150000"/>
              </a:lnSpc>
            </a:pPr>
            <a:r>
              <a:rPr lang="ja-JP" altLang="en-US" sz="2800" dirty="0" smtClean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伝統工芸体験、職場見学、工場見学、各種団体との交流等</a:t>
            </a:r>
            <a:endParaRPr lang="en-US" altLang="ja-JP" sz="2800" dirty="0" smtClean="0">
              <a:solidFill>
                <a:schemeClr val="accent5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皆さまの積極的なご協力、よろしくお願い申し上げます。</a:t>
            </a:r>
            <a:endParaRPr kumimoji="1" lang="en-US" altLang="ja-JP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700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2769413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400" b="1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たぬき油性マジック" panose="02000600000000000000" pitchFamily="2" charset="-128"/>
                <a:ea typeface="たぬき油性マジック" panose="02000600000000000000" pitchFamily="2" charset="-128"/>
              </a:rPr>
              <a:t>最近の国際情勢について</a:t>
            </a:r>
            <a:r>
              <a:rPr lang="ja-JP" altLang="en-US" sz="5400" b="1" dirty="0" smtClean="0">
                <a:solidFill>
                  <a:schemeClr val="accent5">
                    <a:lumMod val="50000"/>
                  </a:schemeClr>
                </a:solidFill>
                <a:latin typeface="たぬき油性マジック" panose="02000600000000000000" pitchFamily="2" charset="-128"/>
                <a:ea typeface="たぬき油性マジック" panose="02000600000000000000" pitchFamily="2" charset="-128"/>
              </a:rPr>
              <a:t>少しだけ･･･</a:t>
            </a:r>
            <a:endParaRPr lang="ja-JP" altLang="en-US" sz="5400" dirty="0">
              <a:solidFill>
                <a:schemeClr val="accent5">
                  <a:lumMod val="50000"/>
                </a:schemeClr>
              </a:solidFill>
              <a:latin typeface="たぬき油性マジック" panose="02000600000000000000" pitchFamily="2" charset="-128"/>
              <a:ea typeface="たぬき油性マジック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874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ctrTitle"/>
          </p:nvPr>
        </p:nvSpPr>
        <p:spPr>
          <a:xfrm>
            <a:off x="633047" y="0"/>
            <a:ext cx="10788162" cy="835269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 国際情勢</a:t>
            </a:r>
            <a:r>
              <a:rPr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は相変わらず嘘まみれ</a:t>
            </a:r>
            <a:endParaRPr kumimoji="1" lang="ja-JP" altLang="en-US" sz="4400" dirty="0">
              <a:solidFill>
                <a:schemeClr val="accent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081" y="835269"/>
            <a:ext cx="9486900" cy="5915025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6629400" y="4818185"/>
            <a:ext cx="3880339" cy="25497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938954" y="5454161"/>
            <a:ext cx="6570785" cy="25497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3938954" y="5136173"/>
            <a:ext cx="6570785" cy="25497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768612" y="835269"/>
            <a:ext cx="392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b="1" dirty="0" smtClean="0">
                <a:solidFill>
                  <a:srgbClr val="FF0000"/>
                </a:solidFill>
              </a:rPr>
              <a:t>電氣新聞 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2022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年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4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月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25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日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919904" y="6098930"/>
            <a:ext cx="1883019" cy="25497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8941777" y="5772149"/>
            <a:ext cx="1567962" cy="25497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336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51" y="458298"/>
            <a:ext cx="7840587" cy="268934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196" y="2734408"/>
            <a:ext cx="4352205" cy="362829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080" y="4629149"/>
            <a:ext cx="4924425" cy="173355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1125416" y="2356339"/>
            <a:ext cx="7081472" cy="378069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12577" y="4240776"/>
            <a:ext cx="2851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400" b="1" dirty="0" smtClean="0">
                <a:solidFill>
                  <a:srgbClr val="FF0000"/>
                </a:solidFill>
              </a:rPr>
              <a:t>ワシントンポスト </a:t>
            </a:r>
            <a:r>
              <a:rPr kumimoji="1" lang="en-US" altLang="ja-JP" sz="1400" b="1" dirty="0" smtClean="0">
                <a:solidFill>
                  <a:srgbClr val="FF0000"/>
                </a:solidFill>
              </a:rPr>
              <a:t>2024</a:t>
            </a:r>
            <a:r>
              <a:rPr kumimoji="1" lang="ja-JP" altLang="en-US" sz="1400" b="1" dirty="0" smtClean="0">
                <a:solidFill>
                  <a:srgbClr val="FF0000"/>
                </a:solidFill>
              </a:rPr>
              <a:t>年</a:t>
            </a:r>
            <a:r>
              <a:rPr kumimoji="1" lang="en-US" altLang="ja-JP" sz="1400" b="1" dirty="0" smtClean="0">
                <a:solidFill>
                  <a:srgbClr val="FF0000"/>
                </a:solidFill>
              </a:rPr>
              <a:t>3</a:t>
            </a:r>
            <a:r>
              <a:rPr kumimoji="1" lang="ja-JP" altLang="en-US" sz="1400" b="1" dirty="0" smtClean="0">
                <a:solidFill>
                  <a:srgbClr val="FF0000"/>
                </a:solidFill>
              </a:rPr>
              <a:t>月</a:t>
            </a:r>
            <a:r>
              <a:rPr kumimoji="1" lang="en-US" altLang="ja-JP" sz="1400" b="1" dirty="0" smtClean="0">
                <a:solidFill>
                  <a:srgbClr val="FF0000"/>
                </a:solidFill>
              </a:rPr>
              <a:t>4</a:t>
            </a:r>
            <a:r>
              <a:rPr kumimoji="1" lang="ja-JP" altLang="en-US" sz="1400" b="1" dirty="0" smtClean="0">
                <a:solidFill>
                  <a:srgbClr val="FF0000"/>
                </a:solidFill>
              </a:rPr>
              <a:t>日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252818" y="3598883"/>
            <a:ext cx="2851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400" b="1" dirty="0" smtClean="0">
                <a:solidFill>
                  <a:srgbClr val="FF0000"/>
                </a:solidFill>
              </a:rPr>
              <a:t>ロシア軍は前進、</a:t>
            </a:r>
            <a:endParaRPr kumimoji="1" lang="en-US" altLang="ja-JP" sz="1400" b="1" dirty="0" smtClean="0">
              <a:solidFill>
                <a:srgbClr val="FF0000"/>
              </a:solidFill>
            </a:endParaRPr>
          </a:p>
          <a:p>
            <a:pPr algn="r"/>
            <a:r>
              <a:rPr kumimoji="1" lang="ja-JP" altLang="en-US" sz="1400" b="1" dirty="0" smtClean="0">
                <a:solidFill>
                  <a:srgbClr val="FF0000"/>
                </a:solidFill>
              </a:rPr>
              <a:t>ゼレは徴兵に奔走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3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1" y="309439"/>
            <a:ext cx="8357333" cy="226224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93" y="2292744"/>
            <a:ext cx="8867268" cy="2760419"/>
          </a:xfrm>
          <a:prstGeom prst="rect">
            <a:avLst/>
          </a:prstGeom>
        </p:spPr>
      </p:pic>
      <p:pic>
        <p:nvPicPr>
          <p:cNvPr id="1026" name="Picture 2" descr="プーチン氏、米記者解放は「合意可能」と元米FOX司会者に NATO諸国への侵攻は「問題外」 - BBCニュー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490" y="4655525"/>
            <a:ext cx="3915510" cy="220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33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441938" y="2830958"/>
            <a:ext cx="98587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5400" b="1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それよりもっと大変なニュースが・・・</a:t>
            </a:r>
            <a:endParaRPr lang="ja-JP" altLang="en-US" sz="5400" dirty="0">
              <a:solidFill>
                <a:schemeClr val="accent5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881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55" y="509954"/>
            <a:ext cx="11148003" cy="578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1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44125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9836393" y="905608"/>
            <a:ext cx="2121145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/>
              <a:t>65</a:t>
            </a:r>
            <a:r>
              <a:rPr lang="ja-JP" altLang="en-US" dirty="0"/>
              <a:t>歳以上人口は</a:t>
            </a:r>
            <a:r>
              <a:rPr lang="ja-JP" altLang="en-US" dirty="0" smtClean="0"/>
              <a:t>、団塊</a:t>
            </a:r>
            <a:r>
              <a:rPr lang="ja-JP" altLang="en-US" dirty="0"/>
              <a:t>の</a:t>
            </a:r>
            <a:r>
              <a:rPr lang="ja-JP" altLang="en-US" dirty="0" smtClean="0"/>
              <a:t>世代が</a:t>
            </a:r>
            <a:r>
              <a:rPr lang="en-US" altLang="ja-JP" dirty="0"/>
              <a:t>65</a:t>
            </a:r>
            <a:r>
              <a:rPr lang="ja-JP" altLang="en-US" dirty="0"/>
              <a:t>歳以上と</a:t>
            </a:r>
            <a:r>
              <a:rPr lang="ja-JP" altLang="en-US" dirty="0" smtClean="0"/>
              <a:t>なった</a:t>
            </a:r>
            <a:r>
              <a:rPr lang="en-US" altLang="ja-JP" dirty="0" smtClean="0"/>
              <a:t>2015</a:t>
            </a:r>
            <a:r>
              <a:rPr lang="ja-JP" altLang="en-US" dirty="0" smtClean="0"/>
              <a:t>年</a:t>
            </a:r>
            <a:r>
              <a:rPr lang="ja-JP" altLang="en-US" dirty="0"/>
              <a:t>に</a:t>
            </a:r>
            <a:r>
              <a:rPr lang="en-US" altLang="ja-JP" dirty="0"/>
              <a:t>3,387</a:t>
            </a:r>
            <a:r>
              <a:rPr lang="ja-JP" altLang="en-US" dirty="0"/>
              <a:t>万人となり、その後も増加傾向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en-US" altLang="ja-JP" dirty="0" smtClean="0"/>
              <a:t>2042</a:t>
            </a:r>
            <a:r>
              <a:rPr lang="ja-JP" altLang="en-US" dirty="0" smtClean="0"/>
              <a:t>年</a:t>
            </a:r>
            <a:r>
              <a:rPr lang="ja-JP" altLang="en-US" dirty="0"/>
              <a:t>に</a:t>
            </a:r>
            <a:r>
              <a:rPr lang="en-US" altLang="ja-JP" dirty="0"/>
              <a:t>3,935</a:t>
            </a:r>
            <a:r>
              <a:rPr lang="ja-JP" altLang="en-US" dirty="0"/>
              <a:t>万人でピークを迎え、その後は減少に転じるが高齢化率は上昇傾向にあると推計される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en-US" altLang="ja-JP" sz="1400" dirty="0" smtClean="0"/>
              <a:t>(</a:t>
            </a:r>
            <a:r>
              <a:rPr lang="ja-JP" altLang="en-US" sz="1400" dirty="0" smtClean="0"/>
              <a:t>高齢社会白書 </a:t>
            </a:r>
            <a:r>
              <a:rPr lang="ja-JP" altLang="en-US" sz="2000" b="1" dirty="0" smtClean="0">
                <a:solidFill>
                  <a:srgbClr val="FF0000"/>
                </a:solidFill>
              </a:rPr>
              <a:t>平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30</a:t>
            </a:r>
            <a:r>
              <a:rPr lang="en-US" altLang="ja-JP" sz="1400" dirty="0" smtClean="0"/>
              <a:t>)</a:t>
            </a:r>
            <a:endParaRPr lang="ja-JP" altLang="en-US" sz="1400" dirty="0"/>
          </a:p>
        </p:txBody>
      </p:sp>
      <p:sp>
        <p:nvSpPr>
          <p:cNvPr id="5" name="四角形吹き出し 4"/>
          <p:cNvSpPr/>
          <p:nvPr/>
        </p:nvSpPr>
        <p:spPr>
          <a:xfrm>
            <a:off x="5627078" y="3059668"/>
            <a:ext cx="2039814" cy="448407"/>
          </a:xfrm>
          <a:prstGeom prst="wedgeRectCallout">
            <a:avLst>
              <a:gd name="adj1" fmla="val -21090"/>
              <a:gd name="adj2" fmla="val 2843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3619(2020)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四角形吹き出し 8"/>
          <p:cNvSpPr/>
          <p:nvPr/>
        </p:nvSpPr>
        <p:spPr>
          <a:xfrm>
            <a:off x="6576646" y="3556460"/>
            <a:ext cx="2189285" cy="742978"/>
          </a:xfrm>
          <a:prstGeom prst="wedgeRectCallout">
            <a:avLst>
              <a:gd name="adj1" fmla="val -51837"/>
              <a:gd name="adj2" fmla="val 8109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3677(2025)</a:t>
            </a:r>
          </a:p>
          <a:p>
            <a:pPr algn="ctr"/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+58(5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年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)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77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ctrTitle"/>
          </p:nvPr>
        </p:nvSpPr>
        <p:spPr>
          <a:xfrm>
            <a:off x="633047" y="0"/>
            <a:ext cx="10788162" cy="1075714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 堺</a:t>
            </a:r>
            <a:r>
              <a:rPr kumimoji="1" lang="en-US" altLang="ja-JP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RC</a:t>
            </a:r>
            <a:r>
              <a:rPr kumimoji="1" lang="ja-JP" altLang="en-US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の姉妹クラブ</a:t>
            </a:r>
            <a:endParaRPr kumimoji="1" lang="ja-JP" altLang="en-US" sz="4400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サブタイトル 2"/>
          <p:cNvSpPr>
            <a:spLocks noGrp="1"/>
          </p:cNvSpPr>
          <p:nvPr>
            <p:ph type="subTitle" idx="1"/>
          </p:nvPr>
        </p:nvSpPr>
        <p:spPr>
          <a:xfrm>
            <a:off x="1063868" y="2057400"/>
            <a:ext cx="10357339" cy="3938950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200000"/>
              </a:lnSpc>
              <a:buFontTx/>
              <a:buChar char="-"/>
            </a:pPr>
            <a:r>
              <a:rPr kumimoji="1" lang="ja-JP" altLang="en-US" sz="40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バークレーロータリークラブ</a:t>
            </a:r>
          </a:p>
          <a:p>
            <a:pPr marL="457200" indent="-457200" algn="l">
              <a:lnSpc>
                <a:spcPct val="200000"/>
              </a:lnSpc>
              <a:buFontTx/>
              <a:buChar char="-"/>
            </a:pPr>
            <a:r>
              <a:rPr lang="ja-JP" altLang="en-US" sz="40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台中東南扶輪社</a:t>
            </a:r>
            <a:endParaRPr kumimoji="1" lang="en-US" altLang="ja-JP" sz="40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232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805557" cy="6858000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7746023" y="1062480"/>
            <a:ext cx="1116623" cy="471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083904" y="938017"/>
            <a:ext cx="587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-169</a:t>
            </a:r>
          </a:p>
          <a:p>
            <a:r>
              <a:rPr kumimoji="1" lang="en-US" altLang="ja-JP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</a:t>
            </a:r>
            <a:r>
              <a:rPr kumimoji="1" lang="ja-JP" alt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kumimoji="1" lang="en-US" altLang="ja-JP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74928" y="1072669"/>
            <a:ext cx="65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-314</a:t>
            </a:r>
          </a:p>
          <a:p>
            <a:r>
              <a:rPr lang="en-US" altLang="ja-JP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</a:t>
            </a:r>
            <a:r>
              <a:rPr lang="ja-JP" alt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en-US" altLang="ja-JP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888167" y="1265030"/>
            <a:ext cx="82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-348</a:t>
            </a:r>
          </a:p>
          <a:p>
            <a:r>
              <a:rPr lang="en-US" altLang="ja-JP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</a:t>
            </a:r>
            <a:r>
              <a:rPr lang="ja-JP" alt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en-US" altLang="ja-JP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325792" y="1271680"/>
            <a:ext cx="82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-380</a:t>
            </a:r>
          </a:p>
          <a:p>
            <a:r>
              <a:rPr lang="en-US" altLang="ja-JP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</a:t>
            </a:r>
            <a:r>
              <a:rPr lang="ja-JP" alt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en-US" altLang="ja-JP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605280" y="6457890"/>
            <a:ext cx="21211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(</a:t>
            </a:r>
            <a:r>
              <a:rPr lang="ja-JP" altLang="en-US" sz="1400" dirty="0" smtClean="0"/>
              <a:t>高齢社会白書 </a:t>
            </a:r>
            <a:r>
              <a:rPr lang="ja-JP" altLang="en-US" sz="2000" b="1" dirty="0" smtClean="0">
                <a:solidFill>
                  <a:srgbClr val="FF0000"/>
                </a:solidFill>
              </a:rPr>
              <a:t>令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5</a:t>
            </a:r>
            <a:r>
              <a:rPr lang="en-US" altLang="ja-JP" sz="1400" dirty="0" smtClean="0"/>
              <a:t>)</a:t>
            </a:r>
            <a:endParaRPr lang="ja-JP" altLang="en-US" sz="1400" dirty="0"/>
          </a:p>
        </p:txBody>
      </p:sp>
      <p:sp>
        <p:nvSpPr>
          <p:cNvPr id="12" name="四角形吹き出し 11"/>
          <p:cNvSpPr/>
          <p:nvPr/>
        </p:nvSpPr>
        <p:spPr>
          <a:xfrm>
            <a:off x="6063997" y="2778696"/>
            <a:ext cx="2039814" cy="448407"/>
          </a:xfrm>
          <a:prstGeom prst="wedgeRectCallout">
            <a:avLst>
              <a:gd name="adj1" fmla="val -27986"/>
              <a:gd name="adj2" fmla="val 37451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3602(2020)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3" name="四角形吹き出し 12"/>
          <p:cNvSpPr/>
          <p:nvPr/>
        </p:nvSpPr>
        <p:spPr>
          <a:xfrm>
            <a:off x="8589768" y="4069889"/>
            <a:ext cx="2189285" cy="742978"/>
          </a:xfrm>
          <a:prstGeom prst="wedgeRectCallout">
            <a:avLst>
              <a:gd name="adj1" fmla="val -106054"/>
              <a:gd name="adj2" fmla="val 4323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3653(2025)</a:t>
            </a:r>
          </a:p>
          <a:p>
            <a:pPr algn="ctr"/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+51(5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年で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)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四角形吹き出し 13"/>
          <p:cNvSpPr/>
          <p:nvPr/>
        </p:nvSpPr>
        <p:spPr>
          <a:xfrm>
            <a:off x="6954951" y="3270115"/>
            <a:ext cx="2039814" cy="756762"/>
          </a:xfrm>
          <a:prstGeom prst="wedgeRectCallout">
            <a:avLst>
              <a:gd name="adj1" fmla="val -47382"/>
              <a:gd name="adj2" fmla="val 139456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3623(2022)</a:t>
            </a:r>
          </a:p>
          <a:p>
            <a:pPr algn="ctr"/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3622(2023)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9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2" y="818281"/>
            <a:ext cx="12128988" cy="445014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528038" y="318354"/>
            <a:ext cx="74558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ja-JP" altLang="en-US" dirty="0" smtClean="0"/>
              <a:t>日本商工会議所 トップ</a:t>
            </a:r>
            <a:r>
              <a:rPr lang="en-US" altLang="ja-JP" dirty="0" smtClean="0"/>
              <a:t>-&gt;</a:t>
            </a:r>
            <a:r>
              <a:rPr lang="ja-JP" altLang="en-US" dirty="0" smtClean="0"/>
              <a:t>ニュースライン</a:t>
            </a:r>
            <a:r>
              <a:rPr lang="en-US" altLang="ja-JP" dirty="0" smtClean="0"/>
              <a:t>-&gt;</a:t>
            </a:r>
            <a:r>
              <a:rPr lang="ja-JP" altLang="en-US" dirty="0" smtClean="0"/>
              <a:t>トレンドボックス</a:t>
            </a:r>
            <a:endParaRPr lang="ja-JP" altLang="en-US" sz="1400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641837" y="3930161"/>
            <a:ext cx="509954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 flipV="1">
            <a:off x="143607" y="3078520"/>
            <a:ext cx="1676401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V="1">
            <a:off x="11242427" y="2677005"/>
            <a:ext cx="7920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V="1">
            <a:off x="870435" y="3497621"/>
            <a:ext cx="43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0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731" y="0"/>
            <a:ext cx="9278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6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466299" y="2602357"/>
            <a:ext cx="114329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6000" b="1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地獄への道は善意で舗装されている</a:t>
            </a:r>
            <a:endParaRPr lang="ja-JP" altLang="en-US" sz="6000" dirty="0">
              <a:solidFill>
                <a:schemeClr val="accent5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480473" y="3745496"/>
            <a:ext cx="74045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0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The road to hell is paved with good intentions</a:t>
            </a:r>
            <a:endParaRPr lang="ja-JP" alt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48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277248" y="2052708"/>
            <a:ext cx="9360255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5400" b="1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それはさておき</a:t>
            </a:r>
            <a:endParaRPr lang="en-US" altLang="ja-JP" sz="5400" b="1" i="0" dirty="0" smtClean="0">
              <a:solidFill>
                <a:schemeClr val="accent5">
                  <a:lumMod val="50000"/>
                </a:schemeClr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5400" b="1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コロナ禍のブランクを取り返すべく</a:t>
            </a:r>
            <a:endParaRPr lang="en-US" altLang="ja-JP" sz="5400" b="1" i="0" dirty="0" smtClean="0">
              <a:solidFill>
                <a:schemeClr val="accent5">
                  <a:lumMod val="50000"/>
                </a:schemeClr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5400" b="1" dirty="0" smtClean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国際奉仕</a:t>
            </a:r>
            <a:r>
              <a:rPr lang="ja-JP" altLang="en-US" sz="5400" b="1" dirty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頑張</a:t>
            </a:r>
            <a:r>
              <a:rPr lang="ja-JP" altLang="en-US" sz="5400" b="1" dirty="0" smtClean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ります</a:t>
            </a:r>
            <a:endParaRPr lang="ja-JP" altLang="en-US" sz="5400" dirty="0">
              <a:solidFill>
                <a:schemeClr val="accent5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229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880782" y="2871350"/>
            <a:ext cx="87992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5400" b="1" dirty="0" smtClean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ご清聴あり</a:t>
            </a:r>
            <a:r>
              <a:rPr lang="ja-JP" altLang="en-US" sz="5400" b="1" dirty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がとう</a:t>
            </a:r>
            <a:r>
              <a:rPr lang="ja-JP" altLang="en-US" sz="5400" b="1" dirty="0" smtClean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ございました</a:t>
            </a:r>
            <a:r>
              <a:rPr lang="ja-JP" altLang="en-US" sz="5400" b="1" dirty="0">
                <a:solidFill>
                  <a:schemeClr val="accent5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ja-JP" altLang="en-US" sz="5400" dirty="0">
              <a:solidFill>
                <a:schemeClr val="accent5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273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ctrTitle"/>
          </p:nvPr>
        </p:nvSpPr>
        <p:spPr>
          <a:xfrm>
            <a:off x="633047" y="0"/>
            <a:ext cx="10788162" cy="1075714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 堺</a:t>
            </a:r>
            <a:r>
              <a:rPr kumimoji="1" lang="en-US" altLang="ja-JP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RC</a:t>
            </a:r>
            <a:r>
              <a:rPr kumimoji="1" lang="ja-JP" altLang="en-US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の姉妹クラブ</a:t>
            </a:r>
            <a:endParaRPr kumimoji="1" lang="ja-JP" altLang="en-US" sz="4400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サブタイトル 2"/>
          <p:cNvSpPr>
            <a:spLocks noGrp="1"/>
          </p:cNvSpPr>
          <p:nvPr>
            <p:ph type="subTitle" idx="1"/>
          </p:nvPr>
        </p:nvSpPr>
        <p:spPr>
          <a:xfrm>
            <a:off x="1063868" y="1254488"/>
            <a:ext cx="10357339" cy="63585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kumimoji="1" lang="ja-JP" altLang="en-US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バークレーロータリークラブ</a:t>
            </a:r>
            <a:endParaRPr kumimoji="1" lang="en-US" altLang="ja-JP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lnSpc>
                <a:spcPct val="150000"/>
              </a:lnSpc>
            </a:pPr>
            <a:r>
              <a:rPr lang="en-US" altLang="ja-JP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</a:t>
            </a:r>
            <a:r>
              <a:rPr lang="ja-JP" altLang="en-US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周年記念誌より</a:t>
            </a:r>
            <a:endParaRPr kumimoji="1" lang="ja-JP" altLang="en-US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333" y="298939"/>
            <a:ext cx="4734057" cy="631207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52" y="2888147"/>
            <a:ext cx="6217981" cy="372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4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ctrTitle"/>
          </p:nvPr>
        </p:nvSpPr>
        <p:spPr>
          <a:xfrm>
            <a:off x="633047" y="0"/>
            <a:ext cx="10788162" cy="1075714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 堺</a:t>
            </a:r>
            <a:r>
              <a:rPr kumimoji="1" lang="en-US" altLang="ja-JP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RC</a:t>
            </a:r>
            <a:r>
              <a:rPr kumimoji="1" lang="ja-JP" altLang="en-US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の姉妹クラブ</a:t>
            </a:r>
            <a:endParaRPr kumimoji="1" lang="ja-JP" altLang="en-US" sz="4400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サブタイトル 2"/>
          <p:cNvSpPr>
            <a:spLocks noGrp="1"/>
          </p:cNvSpPr>
          <p:nvPr>
            <p:ph type="subTitle" idx="1"/>
          </p:nvPr>
        </p:nvSpPr>
        <p:spPr>
          <a:xfrm>
            <a:off x="633047" y="1269143"/>
            <a:ext cx="10357339" cy="2300533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kumimoji="1" lang="ja-JP" altLang="en-US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台中東南扶輪社</a:t>
            </a:r>
            <a:endParaRPr kumimoji="1" lang="en-US" altLang="ja-JP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lnSpc>
                <a:spcPct val="150000"/>
              </a:lnSpc>
            </a:pPr>
            <a:r>
              <a:rPr kumimoji="1" lang="ja-JP" altLang="en-US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･･･</a:t>
            </a:r>
            <a:r>
              <a:rPr lang="en-US" altLang="ja-JP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1970</a:t>
            </a:r>
            <a:r>
              <a:rPr lang="ja-JP" altLang="en-US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ja-JP" altLang="en-US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に堺</a:t>
            </a:r>
            <a:r>
              <a:rPr lang="en-US" altLang="ja-JP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RC</a:t>
            </a:r>
            <a:r>
              <a:rPr lang="ja-JP" altLang="en-US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と姉妹</a:t>
            </a:r>
            <a:r>
              <a:rPr lang="ja-JP" altLang="en-US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クラブ</a:t>
            </a:r>
            <a:r>
              <a:rPr lang="ja-JP" altLang="en-US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締結</a:t>
            </a:r>
            <a:endParaRPr lang="en-US" altLang="ja-JP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lnSpc>
                <a:spcPct val="150000"/>
              </a:lnSpc>
            </a:pPr>
            <a:r>
              <a:rPr lang="en-US" altLang="ja-JP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2"/>
              </a:rPr>
              <a:t>http://www.rotarytcse.org.tw</a:t>
            </a:r>
            <a:r>
              <a:rPr lang="en-US" altLang="ja-JP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2"/>
              </a:rPr>
              <a:t>/</a:t>
            </a:r>
            <a:endParaRPr lang="en-US" altLang="ja-JP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lnSpc>
                <a:spcPct val="150000"/>
              </a:lnSpc>
            </a:pPr>
            <a:endParaRPr lang="en-US" altLang="ja-JP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lnSpc>
                <a:spcPct val="150000"/>
              </a:lnSpc>
            </a:pPr>
            <a:endParaRPr kumimoji="1" lang="en-US" altLang="ja-JP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lnSpc>
                <a:spcPct val="150000"/>
              </a:lnSpc>
            </a:pPr>
            <a:endParaRPr kumimoji="1" lang="ja-JP" altLang="en-US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490" y="193430"/>
            <a:ext cx="6367761" cy="65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4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ctrTitle"/>
          </p:nvPr>
        </p:nvSpPr>
        <p:spPr>
          <a:xfrm>
            <a:off x="633047" y="0"/>
            <a:ext cx="10788162" cy="1075714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 台中東南扶輪社との交流</a:t>
            </a:r>
            <a:endParaRPr kumimoji="1" lang="ja-JP" altLang="en-US" sz="4400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サブタイトル 2"/>
          <p:cNvSpPr>
            <a:spLocks noGrp="1"/>
          </p:cNvSpPr>
          <p:nvPr>
            <p:ph type="subTitle" idx="1"/>
          </p:nvPr>
        </p:nvSpPr>
        <p:spPr>
          <a:xfrm>
            <a:off x="1758462" y="1740878"/>
            <a:ext cx="9425353" cy="3938950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50000"/>
              </a:lnSpc>
              <a:buFontTx/>
              <a:buChar char="-"/>
            </a:pPr>
            <a:r>
              <a:rPr kumimoji="1" lang="ja-JP" altLang="en-US" sz="40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交換留学生派遣</a:t>
            </a:r>
            <a:endParaRPr kumimoji="1" lang="en-US" altLang="ja-JP" sz="40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57200" indent="-457200" algn="l">
              <a:lnSpc>
                <a:spcPct val="150000"/>
              </a:lnSpc>
              <a:buFontTx/>
              <a:buChar char="-"/>
            </a:pPr>
            <a:r>
              <a:rPr lang="ja-JP" altLang="en-US" sz="40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交換留学生受入れ</a:t>
            </a:r>
            <a:endParaRPr lang="en-US" altLang="ja-JP" sz="40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57200" indent="-457200" algn="l">
              <a:lnSpc>
                <a:spcPct val="150000"/>
              </a:lnSpc>
              <a:buFontTx/>
              <a:buChar char="-"/>
            </a:pPr>
            <a:r>
              <a:rPr lang="ja-JP" altLang="en-US" sz="40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相互</a:t>
            </a:r>
            <a:r>
              <a:rPr lang="ja-JP" altLang="en-US" sz="40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訪問</a:t>
            </a:r>
            <a:r>
              <a:rPr lang="en-US" altLang="ja-JP" sz="40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 sz="40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周年記念式典等</a:t>
            </a:r>
            <a:r>
              <a:rPr kumimoji="1" lang="en-US" altLang="ja-JP" sz="40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</a:p>
          <a:p>
            <a:pPr marL="457200" indent="-457200" algn="l">
              <a:lnSpc>
                <a:spcPct val="150000"/>
              </a:lnSpc>
              <a:buFontTx/>
              <a:buChar char="-"/>
            </a:pPr>
            <a:endParaRPr kumimoji="1" lang="en-US" altLang="ja-JP" sz="40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612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ctrTitle"/>
          </p:nvPr>
        </p:nvSpPr>
        <p:spPr>
          <a:xfrm>
            <a:off x="633047" y="0"/>
            <a:ext cx="10788162" cy="1406769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 台中東南扶輪社との交流</a:t>
            </a:r>
            <a:r>
              <a:rPr kumimoji="1" lang="en-US" altLang="ja-JP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kumimoji="1" lang="en-US" altLang="ja-JP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44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44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lang="ja-JP" altLang="en-US" sz="3600" dirty="0" smtClean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交換留学生派遣</a:t>
            </a:r>
            <a:endParaRPr kumimoji="1" lang="ja-JP" altLang="en-US" sz="4400" dirty="0">
              <a:solidFill>
                <a:schemeClr val="accent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サブタイトル 2"/>
          <p:cNvSpPr>
            <a:spLocks noGrp="1"/>
          </p:cNvSpPr>
          <p:nvPr>
            <p:ph type="subTitle" idx="1"/>
          </p:nvPr>
        </p:nvSpPr>
        <p:spPr>
          <a:xfrm>
            <a:off x="1134209" y="1406769"/>
            <a:ext cx="10199076" cy="4686300"/>
          </a:xfrm>
        </p:spPr>
        <p:txBody>
          <a:bodyPr>
            <a:noAutofit/>
          </a:bodyPr>
          <a:lstStyle/>
          <a:p>
            <a:pPr marL="571500" indent="-571500" algn="l">
              <a:lnSpc>
                <a:spcPct val="100000"/>
              </a:lnSpc>
              <a:buFontTx/>
              <a:buChar char="-"/>
            </a:pPr>
            <a:r>
              <a:rPr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年度ごとに派遣と受入れを交互に行う</a:t>
            </a:r>
            <a:endParaRPr lang="en-US" altLang="ja-JP" sz="36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571500" indent="-571500" algn="l">
              <a:lnSpc>
                <a:spcPct val="100000"/>
              </a:lnSpc>
              <a:buFontTx/>
              <a:buChar char="-"/>
            </a:pPr>
            <a:r>
              <a:rPr lang="en-US" altLang="ja-JP" sz="36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36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月の春休み期間中に移動含めて</a:t>
            </a:r>
            <a:r>
              <a:rPr lang="en-US" altLang="ja-JP" sz="36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lang="ja-JP" altLang="en-US" sz="36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日間</a:t>
            </a:r>
            <a:r>
              <a:rPr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派遣</a:t>
            </a:r>
            <a:endParaRPr kumimoji="1" lang="en-US" altLang="ja-JP" sz="36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571500" indent="-571500" algn="l">
              <a:lnSpc>
                <a:spcPct val="100000"/>
              </a:lnSpc>
              <a:buFontTx/>
              <a:buChar char="-"/>
            </a:pPr>
            <a:r>
              <a:rPr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従来</a:t>
            </a:r>
            <a:r>
              <a:rPr lang="ja-JP" altLang="en-US" sz="36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は大阪府立大学にて募集、堺</a:t>
            </a:r>
            <a:r>
              <a:rPr lang="en-US" altLang="ja-JP" sz="36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RC</a:t>
            </a:r>
            <a:r>
              <a:rPr lang="ja-JP" altLang="en-US" sz="3600" dirty="0" err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にて</a:t>
            </a:r>
            <a:r>
              <a:rPr lang="ja-JP" altLang="en-US" sz="36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面接、</a:t>
            </a:r>
            <a:r>
              <a:rPr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選考</a:t>
            </a:r>
            <a:endParaRPr kumimoji="1" lang="en-US" altLang="ja-JP" sz="36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571500" indent="-571500" algn="l">
              <a:lnSpc>
                <a:spcPct val="100000"/>
              </a:lnSpc>
              <a:buFontTx/>
              <a:buChar char="-"/>
            </a:pPr>
            <a:r>
              <a:rPr lang="ja-JP" altLang="en-US" sz="3600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今年度</a:t>
            </a:r>
            <a:r>
              <a:rPr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は大阪公立大学にて募集、選考</a:t>
            </a:r>
            <a:endParaRPr lang="en-US" altLang="ja-JP" sz="3600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571500" indent="-571500" algn="l">
              <a:lnSpc>
                <a:spcPct val="100000"/>
              </a:lnSpc>
              <a:buFontTx/>
              <a:buChar char="-"/>
            </a:pPr>
            <a:r>
              <a:rPr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理学部尾久さん、経済学部滝井さんを派遣中</a:t>
            </a:r>
            <a:endParaRPr lang="en-US" altLang="ja-JP" sz="36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571500" indent="-571500" algn="l">
              <a:lnSpc>
                <a:spcPct val="100000"/>
              </a:lnSpc>
              <a:buFontTx/>
              <a:buChar char="-"/>
            </a:pPr>
            <a:r>
              <a:rPr lang="ja-JP" altLang="en-US" sz="3600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帰国後例会卓話で報告</a:t>
            </a:r>
            <a:endParaRPr lang="en-US" altLang="ja-JP" sz="3600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897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671" y="1406769"/>
            <a:ext cx="8955095" cy="5435111"/>
          </a:xfrm>
          <a:prstGeom prst="rect">
            <a:avLst/>
          </a:prstGeom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633047" y="0"/>
            <a:ext cx="10788162" cy="14067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60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 台中東南扶輪社との交流</a:t>
            </a:r>
            <a:r>
              <a:rPr lang="en-US" altLang="ja-JP" sz="440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sz="440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440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</a:t>
            </a:r>
            <a:r>
              <a:rPr lang="ja-JP" altLang="en-US" sz="3600" smtClean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交換留学生派遣</a:t>
            </a:r>
            <a:endParaRPr lang="ja-JP" altLang="en-US" sz="4400" dirty="0">
              <a:solidFill>
                <a:schemeClr val="accent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679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776" y="152398"/>
            <a:ext cx="8839201" cy="644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1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805</Words>
  <Application>Microsoft Office PowerPoint</Application>
  <PresentationFormat>ワイド画面</PresentationFormat>
  <Paragraphs>98</Paragraphs>
  <Slides>35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1" baseType="lpstr">
      <vt:lpstr>Meiryo UI</vt:lpstr>
      <vt:lpstr>たぬき油性マジック</vt:lpstr>
      <vt:lpstr>游ゴシック</vt:lpstr>
      <vt:lpstr>游ゴシック Light</vt:lpstr>
      <vt:lpstr>Arial</vt:lpstr>
      <vt:lpstr>Office テーマ</vt:lpstr>
      <vt:lpstr>本年度の台中東南扶輪社 との交流について</vt:lpstr>
      <vt:lpstr>■ 最初に・・・</vt:lpstr>
      <vt:lpstr>■ 堺RCの姉妹クラブ</vt:lpstr>
      <vt:lpstr>■ 堺RCの姉妹クラブ</vt:lpstr>
      <vt:lpstr>■ 堺RCの姉妹クラブ</vt:lpstr>
      <vt:lpstr>■ 台中東南扶輪社との交流</vt:lpstr>
      <vt:lpstr>■ 台中東南扶輪社との交流     交換留学生派遣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■ 台中東南扶輪社との交流     相互訪問</vt:lpstr>
      <vt:lpstr>■ 台中東南扶輪社との交流     相互訪問(今年度)</vt:lpstr>
      <vt:lpstr>■ 台中東南扶輪社との交流     相互訪問(今年度)</vt:lpstr>
      <vt:lpstr>■ 台中東南扶輪社との交流     相互訪問(今年度)</vt:lpstr>
      <vt:lpstr>■ 台中東南扶輪社との交流     交換留学生受入れ(来年度)</vt:lpstr>
      <vt:lpstr>PowerPoint プレゼンテーション</vt:lpstr>
      <vt:lpstr>■ 国際情勢は相変わらず嘘まみれ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本年度の台中東南扶輪社 との交流について</dc:title>
  <dc:creator>奥中泰征</dc:creator>
  <cp:lastModifiedBy>okunaka.yasuyuki@outlook.com</cp:lastModifiedBy>
  <cp:revision>32</cp:revision>
  <dcterms:created xsi:type="dcterms:W3CDTF">2024-03-13T01:15:33Z</dcterms:created>
  <dcterms:modified xsi:type="dcterms:W3CDTF">2024-03-14T01:52:22Z</dcterms:modified>
</cp:coreProperties>
</file>